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660384004_1290x1720.jpg"/>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8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 Id="rId3" Type="http://schemas.openxmlformats.org/officeDocument/2006/relationships/image" Target="../media/image9.tif"/><Relationship Id="rId4" Type="http://schemas.openxmlformats.org/officeDocument/2006/relationships/image" Target="../media/image10.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ediction results with 4y data added"/>
          <p:cNvSpPr txBox="1"/>
          <p:nvPr>
            <p:ph type="title"/>
          </p:nvPr>
        </p:nvSpPr>
        <p:spPr>
          <a:xfrm>
            <a:off x="1206495" y="2574991"/>
            <a:ext cx="21971006" cy="4648202"/>
          </a:xfrm>
          <a:prstGeom prst="rect">
            <a:avLst/>
          </a:prstGeom>
        </p:spPr>
        <p:txBody>
          <a:bodyPr/>
          <a:lstStyle>
            <a:lvl1pPr>
              <a:defRPr spc="-199" sz="9700"/>
            </a:lvl1pPr>
          </a:lstStyle>
          <a:p>
            <a:pPr/>
            <a:r>
              <a:t>Prediction results with 4y data added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extLst/>
          </a:blip>
          <a:stretch>
            <a:fillRect/>
          </a:stretch>
        </p:blipFill>
        <p:spPr>
          <a:xfrm>
            <a:off x="1241587" y="266345"/>
            <a:ext cx="7537037" cy="1318331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tretch>
            <a:fillRect/>
          </a:stretch>
        </p:blipFill>
        <p:spPr>
          <a:xfrm>
            <a:off x="856926" y="1399590"/>
            <a:ext cx="12090401" cy="8686801"/>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13010035" y="1399590"/>
            <a:ext cx="11811001" cy="86868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age" descr="Image"/>
          <p:cNvPicPr>
            <a:picLocks noChangeAspect="1"/>
          </p:cNvPicPr>
          <p:nvPr/>
        </p:nvPicPr>
        <p:blipFill>
          <a:blip r:embed="rId2">
            <a:extLst/>
          </a:blip>
          <a:stretch>
            <a:fillRect/>
          </a:stretch>
        </p:blipFill>
        <p:spPr>
          <a:xfrm>
            <a:off x="826378" y="2546350"/>
            <a:ext cx="12573001" cy="8623300"/>
          </a:xfrm>
          <a:prstGeom prst="rect">
            <a:avLst/>
          </a:prstGeom>
          <a:ln w="12700">
            <a:miter lim="400000"/>
          </a:ln>
        </p:spPr>
      </p:pic>
      <p:pic>
        <p:nvPicPr>
          <p:cNvPr id="210" name="Image" descr="Image"/>
          <p:cNvPicPr>
            <a:picLocks noChangeAspect="1"/>
          </p:cNvPicPr>
          <p:nvPr/>
        </p:nvPicPr>
        <p:blipFill>
          <a:blip r:embed="rId3">
            <a:extLst/>
          </a:blip>
          <a:stretch>
            <a:fillRect/>
          </a:stretch>
        </p:blipFill>
        <p:spPr>
          <a:xfrm>
            <a:off x="12762386" y="2546350"/>
            <a:ext cx="12052301" cy="86233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Updated"/>
          <p:cNvSpPr txBox="1"/>
          <p:nvPr>
            <p:ph type="title"/>
          </p:nvPr>
        </p:nvSpPr>
        <p:spPr>
          <a:xfrm>
            <a:off x="640933" y="1077359"/>
            <a:ext cx="21971002" cy="1433165"/>
          </a:xfrm>
          <a:prstGeom prst="rect">
            <a:avLst/>
          </a:prstGeom>
        </p:spPr>
        <p:txBody>
          <a:bodyPr/>
          <a:lstStyle>
            <a:lvl1pPr>
              <a:defRPr spc="-200"/>
            </a:lvl1pPr>
          </a:lstStyle>
          <a:p>
            <a:pPr/>
            <a:r>
              <a:t>Updated</a:t>
            </a:r>
          </a:p>
        </p:txBody>
      </p:sp>
      <p:sp>
        <p:nvSpPr>
          <p:cNvPr id="154" name="(1) Four year data added to grouping functions…"/>
          <p:cNvSpPr txBox="1"/>
          <p:nvPr>
            <p:ph type="body" idx="1"/>
          </p:nvPr>
        </p:nvSpPr>
        <p:spPr>
          <a:xfrm>
            <a:off x="1012591" y="3004258"/>
            <a:ext cx="21971002" cy="8256012"/>
          </a:xfrm>
          <a:prstGeom prst="rect">
            <a:avLst/>
          </a:prstGeom>
        </p:spPr>
        <p:txBody>
          <a:bodyPr lIns="50800" tIns="50800" rIns="50800" bIns="50800"/>
          <a:lstStyle/>
          <a:p>
            <a:pPr marL="438912" indent="-438912" defTabSz="1755604">
              <a:lnSpc>
                <a:spcPct val="90000"/>
              </a:lnSpc>
              <a:spcBef>
                <a:spcPts val="3200"/>
              </a:spcBef>
              <a:buSzPct val="123000"/>
              <a:buChar char="•"/>
              <a:defRPr b="0" sz="3400"/>
            </a:pPr>
            <a:r>
              <a:t>(1) Four year data added to grouping functions</a:t>
            </a:r>
          </a:p>
          <a:p>
            <a:pPr marL="438912" indent="-438912" defTabSz="1755604">
              <a:lnSpc>
                <a:spcPct val="90000"/>
              </a:lnSpc>
              <a:spcBef>
                <a:spcPts val="3200"/>
              </a:spcBef>
              <a:buSzPct val="123000"/>
              <a:buChar char="•"/>
              <a:defRPr b="0" sz="3400"/>
            </a:pPr>
            <a:r>
              <a:t>(2) Random state of imputer of “MissForest” fixed to ensure the reproducibility of “feature progression table”</a:t>
            </a:r>
          </a:p>
          <a:p>
            <a:pPr lvl="1" marL="877824" indent="-438912" defTabSz="1755604">
              <a:lnSpc>
                <a:spcPct val="90000"/>
              </a:lnSpc>
              <a:spcBef>
                <a:spcPts val="3200"/>
              </a:spcBef>
              <a:defRPr b="0" sz="3400"/>
            </a:pPr>
            <a:r>
              <a:t>Otherwise, it will generate very different feature importance table.</a:t>
            </a:r>
          </a:p>
          <a:p>
            <a:pPr marL="438912" indent="-438912" defTabSz="1755604">
              <a:lnSpc>
                <a:spcPct val="90000"/>
              </a:lnSpc>
              <a:spcBef>
                <a:spcPts val="3200"/>
              </a:spcBef>
              <a:buSzPct val="123000"/>
              <a:buChar char="•"/>
              <a:defRPr b="0" sz="3400"/>
            </a:pPr>
            <a:r>
              <a:t>(3) Inability to reproduce performance result with CI for both individual models and ensemble models due to the very nature the randomness of bootstrapping.</a:t>
            </a:r>
          </a:p>
          <a:p>
            <a:pPr marL="438912" indent="-438912" defTabSz="1755604">
              <a:lnSpc>
                <a:spcPct val="90000"/>
              </a:lnSpc>
              <a:spcBef>
                <a:spcPts val="3200"/>
              </a:spcBef>
              <a:buSzPct val="123000"/>
              <a:buChar char="•"/>
              <a:defRPr b="0" sz="3400"/>
            </a:pPr>
            <a:r>
              <a:t>(4) Flexibility for the controls of “random_state” of imputer and the time points result for the entire pipeline.</a:t>
            </a:r>
          </a:p>
          <a:p>
            <a:pPr marL="438912" indent="-438912" defTabSz="1755604">
              <a:lnSpc>
                <a:spcPct val="90000"/>
              </a:lnSpc>
              <a:spcBef>
                <a:spcPts val="3200"/>
              </a:spcBef>
              <a:buSzPct val="123000"/>
              <a:buChar char="•"/>
              <a:defRPr b="0" sz="3400"/>
            </a:pPr>
            <a:r>
              <a:t>(5) Collinear level increased to 0.98, to keep the feature of cumulative wheeze at 48m, as it has a correlation coefficient of 0.976 with cumulative wheeze at 36m.</a:t>
            </a:r>
          </a:p>
          <a:p>
            <a:pPr marL="438912" indent="-438912" defTabSz="1755604">
              <a:lnSpc>
                <a:spcPct val="90000"/>
              </a:lnSpc>
              <a:spcBef>
                <a:spcPts val="3200"/>
              </a:spcBef>
              <a:buSzPct val="123000"/>
              <a:buChar char="•"/>
              <a:defRPr b="0" sz="3400"/>
            </a:pPr>
            <a:r>
              <a:t>(6) Run the ml_process pipeline multiple times to see the results. </a:t>
            </a:r>
          </a:p>
          <a:p>
            <a:pPr marL="438912" indent="-438912" defTabSz="1755604">
              <a:lnSpc>
                <a:spcPct val="90000"/>
              </a:lnSpc>
              <a:spcBef>
                <a:spcPts val="3200"/>
              </a:spcBef>
              <a:buSzPct val="123000"/>
              <a:buChar char="•"/>
              <a:defRPr b="0" sz="3400"/>
            </a:pPr>
            <a:r>
              <a:t>Also, confidence interval algorithm rectified after bootstrapping the training dataset to train the model to evaluate results on test data set.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Observed"/>
          <p:cNvSpPr txBox="1"/>
          <p:nvPr>
            <p:ph type="title"/>
          </p:nvPr>
        </p:nvSpPr>
        <p:spPr>
          <a:xfrm>
            <a:off x="737887" y="1077359"/>
            <a:ext cx="21971002" cy="1433165"/>
          </a:xfrm>
          <a:prstGeom prst="rect">
            <a:avLst/>
          </a:prstGeom>
        </p:spPr>
        <p:txBody>
          <a:bodyPr/>
          <a:lstStyle>
            <a:lvl1pPr>
              <a:defRPr spc="-200"/>
            </a:lvl1pPr>
          </a:lstStyle>
          <a:p>
            <a:pPr/>
            <a:r>
              <a:t>Observed</a:t>
            </a:r>
          </a:p>
        </p:txBody>
      </p:sp>
      <p:sp>
        <p:nvSpPr>
          <p:cNvPr id="157" name="(Continued phenomenon) Highest unstableness of feature selection at birth and 6 months, except for asthma and mental health.…"/>
          <p:cNvSpPr txBox="1"/>
          <p:nvPr>
            <p:ph type="body" idx="1"/>
          </p:nvPr>
        </p:nvSpPr>
        <p:spPr>
          <a:xfrm>
            <a:off x="1206500" y="4248503"/>
            <a:ext cx="21971000" cy="8256014"/>
          </a:xfrm>
          <a:prstGeom prst="rect">
            <a:avLst/>
          </a:prstGeom>
        </p:spPr>
        <p:txBody>
          <a:bodyPr lIns="50800" tIns="50800" rIns="50800" bIns="50800"/>
          <a:lstStyle/>
          <a:p>
            <a:pPr marL="335279" indent="-335279" defTabSz="1341085">
              <a:lnSpc>
                <a:spcPct val="90000"/>
              </a:lnSpc>
              <a:spcBef>
                <a:spcPts val="2400"/>
              </a:spcBef>
              <a:buSzPct val="123000"/>
              <a:buChar char="•"/>
              <a:defRPr b="0" sz="2600"/>
            </a:pPr>
            <a:r>
              <a:t>(Continued phenomenon) Highest unstableness of feature selection at birth and 6 months, except for asthma and mental health. </a:t>
            </a:r>
          </a:p>
          <a:p>
            <a:pPr lvl="1" marL="670559" indent="-335279" defTabSz="1341085">
              <a:lnSpc>
                <a:spcPct val="90000"/>
              </a:lnSpc>
              <a:spcBef>
                <a:spcPts val="2400"/>
              </a:spcBef>
              <a:defRPr b="0" sz="2600"/>
            </a:pPr>
            <a:r>
              <a:t>1) Possible reasons: Multicollinearity could be the underlying reason for the unstableness of feature importance. </a:t>
            </a:r>
          </a:p>
          <a:p>
            <a:pPr lvl="1" marL="670559" indent="-335279" defTabSz="1341085">
              <a:lnSpc>
                <a:spcPct val="90000"/>
              </a:lnSpc>
              <a:spcBef>
                <a:spcPts val="2400"/>
              </a:spcBef>
              <a:defRPr b="0" sz="2600"/>
            </a:pPr>
            <a:r>
              <a:t>2) Possible actions: Such unstableness could be alleviated with reducing the multicollinearity in the feature matrix. Maybe we can update our algorithms to exclude highly correlated features (for example, if we use child atopy, we should exclude child food, and the cumulative wheezing 48 and 36 should never appear at same time during model training.) - Use corr() or VIF to alleviate such situation.</a:t>
            </a:r>
          </a:p>
          <a:p>
            <a:pPr marL="335279" indent="-335279" defTabSz="1341085">
              <a:lnSpc>
                <a:spcPct val="90000"/>
              </a:lnSpc>
              <a:spcBef>
                <a:spcPts val="2400"/>
              </a:spcBef>
              <a:buSzPct val="123000"/>
              <a:buChar char="•"/>
              <a:defRPr b="0" sz="2600"/>
            </a:pPr>
            <a:r>
              <a:t>(New observation) Evident drop of performance on test dataset for Random Forest, but not for decision tree.</a:t>
            </a:r>
          </a:p>
          <a:p>
            <a:pPr lvl="1" marL="670559" indent="-335279" defTabSz="1341085">
              <a:lnSpc>
                <a:spcPct val="90000"/>
              </a:lnSpc>
              <a:spcBef>
                <a:spcPts val="2400"/>
              </a:spcBef>
              <a:defRPr b="0" sz="2600"/>
            </a:pPr>
            <a:r>
              <a:t>1) Possible reasons: Could be due to the rectified CI computing algorithms. - previously is median with percentile. Now with mean that could be affected by outlier trained models. (Uncertain for such reasoning as it is not for the case of decision tree)</a:t>
            </a:r>
          </a:p>
          <a:p>
            <a:pPr lvl="1" marL="670559" indent="-335279" defTabSz="1341085">
              <a:lnSpc>
                <a:spcPct val="90000"/>
              </a:lnSpc>
              <a:spcBef>
                <a:spcPts val="2400"/>
              </a:spcBef>
              <a:defRPr b="0" sz="2600"/>
            </a:pPr>
            <a:r>
              <a:t>2) Possible actions: During the calculation of CI and mean, maybe we can first exclude possible univariate outliers and then calculate the mean with updated number of samples. </a:t>
            </a:r>
          </a:p>
          <a:p>
            <a:pPr marL="335279" indent="-335279" defTabSz="1341085">
              <a:lnSpc>
                <a:spcPct val="90000"/>
              </a:lnSpc>
              <a:spcBef>
                <a:spcPts val="2400"/>
              </a:spcBef>
              <a:buSzPct val="123000"/>
              <a:buChar char="•"/>
              <a:defRPr b="0" sz="2600"/>
            </a:pPr>
            <a:r>
              <a:t>(Expected observation)</a:t>
            </a:r>
          </a:p>
          <a:p>
            <a:pPr lvl="1" marL="670559" indent="-335279" defTabSz="1341085">
              <a:lnSpc>
                <a:spcPct val="90000"/>
              </a:lnSpc>
              <a:spcBef>
                <a:spcPts val="2400"/>
              </a:spcBef>
              <a:defRPr b="0" sz="2600"/>
            </a:pPr>
            <a:r>
              <a:t>1) The feature importance tables are quite stable, though the unstableness are also obvious if observing carefully. </a:t>
            </a:r>
          </a:p>
          <a:p>
            <a:pPr lvl="1" marL="670559" indent="-335279" defTabSz="1341085">
              <a:lnSpc>
                <a:spcPct val="90000"/>
              </a:lnSpc>
              <a:spcBef>
                <a:spcPts val="2400"/>
              </a:spcBef>
              <a:defRPr b="0" sz="2600"/>
            </a:pPr>
            <a:r>
              <a:t>2) ML performance expected except for Random Forest performance from birth to 6 months</a:t>
            </a:r>
          </a:p>
          <a:p>
            <a:pPr lvl="1" marL="670559" indent="-335279" defTabSz="1341085">
              <a:lnSpc>
                <a:spcPct val="90000"/>
              </a:lnSpc>
              <a:spcBef>
                <a:spcPts val="2400"/>
              </a:spcBef>
              <a:defRPr b="0" sz="2600"/>
            </a:pPr>
            <a:r>
              <a:t>3) There is no improvement of ML performance with 4 years of wheezing information with the metric of AUPRC and AUROC</a:t>
            </a:r>
          </a:p>
        </p:txBody>
      </p:sp>
      <p:sp>
        <p:nvSpPr>
          <p:cNvPr id="158" name="- and underlying reasons speculated"/>
          <p:cNvSpPr txBox="1"/>
          <p:nvPr/>
        </p:nvSpPr>
        <p:spPr>
          <a:xfrm>
            <a:off x="1206500" y="2372962"/>
            <a:ext cx="21971000" cy="93477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defTabSz="825500">
              <a:defRPr b="1" sz="5500">
                <a:solidFill>
                  <a:srgbClr val="000000"/>
                </a:solidFill>
              </a:defRPr>
            </a:lvl1pPr>
          </a:lstStyle>
          <a:p>
            <a:pPr/>
            <a:r>
              <a:t>- and underlying reasons speculated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esults - ML performance"/>
          <p:cNvSpPr txBox="1"/>
          <p:nvPr>
            <p:ph type="title"/>
          </p:nvPr>
        </p:nvSpPr>
        <p:spPr>
          <a:xfrm>
            <a:off x="447024" y="77638"/>
            <a:ext cx="21971002" cy="1433165"/>
          </a:xfrm>
          <a:prstGeom prst="rect">
            <a:avLst/>
          </a:prstGeom>
        </p:spPr>
        <p:txBody>
          <a:bodyPr/>
          <a:lstStyle>
            <a:lvl1pPr>
              <a:defRPr spc="-200"/>
            </a:lvl1pPr>
          </a:lstStyle>
          <a:p>
            <a:pPr/>
            <a:r>
              <a:t>Results - ML performance</a:t>
            </a:r>
          </a:p>
        </p:txBody>
      </p:sp>
      <p:grpSp>
        <p:nvGrpSpPr>
          <p:cNvPr id="163" name="Group"/>
          <p:cNvGrpSpPr/>
          <p:nvPr/>
        </p:nvGrpSpPr>
        <p:grpSpPr>
          <a:xfrm>
            <a:off x="800818" y="1440364"/>
            <a:ext cx="5524503" cy="11018578"/>
            <a:chOff x="0" y="0"/>
            <a:chExt cx="5524501" cy="11018577"/>
          </a:xfrm>
        </p:grpSpPr>
        <p:pic>
          <p:nvPicPr>
            <p:cNvPr id="161" name="Image" descr="Image"/>
            <p:cNvPicPr>
              <a:picLocks noChangeAspect="1"/>
            </p:cNvPicPr>
            <p:nvPr/>
          </p:nvPicPr>
          <p:blipFill>
            <a:blip r:embed="rId2">
              <a:extLst/>
            </a:blip>
            <a:stretch>
              <a:fillRect/>
            </a:stretch>
          </p:blipFill>
          <p:spPr>
            <a:xfrm>
              <a:off x="0" y="0"/>
              <a:ext cx="5524502" cy="10350501"/>
            </a:xfrm>
            <a:prstGeom prst="rect">
              <a:avLst/>
            </a:prstGeom>
            <a:ln w="12700" cap="flat">
              <a:noFill/>
              <a:miter lim="400000"/>
            </a:ln>
            <a:effectLst/>
          </p:spPr>
        </p:pic>
        <p:pic>
          <p:nvPicPr>
            <p:cNvPr id="162" name="Image" descr="Image"/>
            <p:cNvPicPr>
              <a:picLocks noChangeAspect="1"/>
            </p:cNvPicPr>
            <p:nvPr/>
          </p:nvPicPr>
          <p:blipFill>
            <a:blip r:embed="rId3">
              <a:extLst/>
            </a:blip>
            <a:stretch>
              <a:fillRect/>
            </a:stretch>
          </p:blipFill>
          <p:spPr>
            <a:xfrm>
              <a:off x="12700" y="10320076"/>
              <a:ext cx="5499103" cy="698502"/>
            </a:xfrm>
            <a:prstGeom prst="rect">
              <a:avLst/>
            </a:prstGeom>
            <a:ln w="12700" cap="flat">
              <a:noFill/>
              <a:miter lim="400000"/>
            </a:ln>
            <a:effectLst/>
          </p:spPr>
        </p:pic>
      </p:grpSp>
      <p:pic>
        <p:nvPicPr>
          <p:cNvPr id="164" name="Image" descr="Image"/>
          <p:cNvPicPr>
            <a:picLocks noChangeAspect="1"/>
          </p:cNvPicPr>
          <p:nvPr/>
        </p:nvPicPr>
        <p:blipFill>
          <a:blip r:embed="rId4">
            <a:extLst/>
          </a:blip>
          <a:stretch>
            <a:fillRect/>
          </a:stretch>
        </p:blipFill>
        <p:spPr>
          <a:xfrm>
            <a:off x="6631344" y="1802641"/>
            <a:ext cx="5562602" cy="10617202"/>
          </a:xfrm>
          <a:prstGeom prst="rect">
            <a:avLst/>
          </a:prstGeom>
          <a:ln w="12700">
            <a:miter lim="400000"/>
          </a:ln>
        </p:spPr>
      </p:pic>
      <p:pic>
        <p:nvPicPr>
          <p:cNvPr id="165" name="Image" descr="Image"/>
          <p:cNvPicPr>
            <a:picLocks noChangeAspect="1"/>
          </p:cNvPicPr>
          <p:nvPr/>
        </p:nvPicPr>
        <p:blipFill>
          <a:blip r:embed="rId5">
            <a:extLst/>
          </a:blip>
          <a:stretch>
            <a:fillRect/>
          </a:stretch>
        </p:blipFill>
        <p:spPr>
          <a:xfrm>
            <a:off x="18062139" y="1834391"/>
            <a:ext cx="5549902" cy="10553702"/>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12403890" y="1847091"/>
            <a:ext cx="5448303" cy="10528302"/>
          </a:xfrm>
          <a:prstGeom prst="rect">
            <a:avLst/>
          </a:prstGeom>
          <a:ln w="12700">
            <a:miter lim="400000"/>
          </a:ln>
        </p:spPr>
      </p:pic>
      <p:sp>
        <p:nvSpPr>
          <p:cNvPr id="167" name="Input feature as previous one, - excluding parental food and inhalant # Unchanged…"/>
          <p:cNvSpPr txBox="1"/>
          <p:nvPr/>
        </p:nvSpPr>
        <p:spPr>
          <a:xfrm>
            <a:off x="537565" y="12755878"/>
            <a:ext cx="6051008" cy="808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     Input feature as previous one, - excluding parental food and inhalant # Unchanged</a:t>
            </a:r>
          </a:p>
          <a:p>
            <a:pPr>
              <a:defRPr sz="1200"/>
            </a:pPr>
            <a:r>
              <a:t>  imputing_random_state=1000, # Changed,   </a:t>
            </a:r>
          </a:p>
          <a:p>
            <a:pPr>
              <a:defRPr sz="1200"/>
            </a:pPr>
            <a:r>
              <a:t> indicator_threshold=9999, # as previous one</a:t>
            </a:r>
          </a:p>
          <a:p>
            <a:pPr>
              <a:defRPr sz="1200"/>
            </a:pPr>
            <a:r>
              <a:t>    collinear_level=0.98, # Changed from 0.97 to 0.98</a:t>
            </a:r>
          </a:p>
        </p:txBody>
      </p:sp>
      <p:sp>
        <p:nvSpPr>
          <p:cNvPr id="168" name="Input feature including both parental and child food inhalant, # changed…"/>
          <p:cNvSpPr txBox="1"/>
          <p:nvPr/>
        </p:nvSpPr>
        <p:spPr>
          <a:xfrm>
            <a:off x="6196693" y="12705434"/>
            <a:ext cx="6051008" cy="909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400"/>
            </a:pPr>
            <a:r>
              <a:t>     Input feature including both parental and child food inhalant, # changed </a:t>
            </a:r>
          </a:p>
          <a:p>
            <a:pPr>
              <a:defRPr sz="1400"/>
            </a:pPr>
            <a:r>
              <a:t>  imputing_random_state=1000, # as left</a:t>
            </a:r>
          </a:p>
          <a:p>
            <a:pPr>
              <a:defRPr sz="1400"/>
            </a:pPr>
            <a:r>
              <a:t> indicator_threshold=9999, # as previous one</a:t>
            </a:r>
          </a:p>
          <a:p>
            <a:pPr>
              <a:defRPr sz="1400"/>
            </a:pPr>
            <a:r>
              <a:t>    collinear_level=0.98, # as left</a:t>
            </a:r>
          </a:p>
        </p:txBody>
      </p:sp>
      <p:sp>
        <p:nvSpPr>
          <p:cNvPr id="169" name="Input feature excluding both parental and child food, inhalant, #  as fourth…"/>
          <p:cNvSpPr txBox="1"/>
          <p:nvPr/>
        </p:nvSpPr>
        <p:spPr>
          <a:xfrm>
            <a:off x="12102538" y="12806501"/>
            <a:ext cx="6051009" cy="707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100"/>
            </a:pPr>
            <a:r>
              <a:t>     Input feature excluding both parental and child food, inhalant, #  as fourth</a:t>
            </a:r>
          </a:p>
          <a:p>
            <a:pPr>
              <a:defRPr sz="1100"/>
            </a:pPr>
            <a:r>
              <a:t>  imputing_random_state=20, # changed compared with fourth</a:t>
            </a:r>
          </a:p>
          <a:p>
            <a:pPr>
              <a:defRPr sz="1100"/>
            </a:pPr>
            <a:r>
              <a:t> indicator_threshold=9999, # as fourth</a:t>
            </a:r>
          </a:p>
          <a:p>
            <a:pPr>
              <a:defRPr sz="1100"/>
            </a:pPr>
            <a:r>
              <a:t>    collinear_level=0.98, # as fourth</a:t>
            </a:r>
          </a:p>
        </p:txBody>
      </p:sp>
      <p:sp>
        <p:nvSpPr>
          <p:cNvPr id="170" name="Input feature excluding both parental and child food, inhalant, #  changed…"/>
          <p:cNvSpPr txBox="1"/>
          <p:nvPr/>
        </p:nvSpPr>
        <p:spPr>
          <a:xfrm>
            <a:off x="17811585" y="12711682"/>
            <a:ext cx="6051008" cy="808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     Input feature excluding both parental and child food, inhalant, #  changed</a:t>
            </a:r>
          </a:p>
          <a:p>
            <a:pPr>
              <a:defRPr sz="1200"/>
            </a:pPr>
            <a:r>
              <a:t>  imputing_random_state=1000, # as second</a:t>
            </a:r>
          </a:p>
          <a:p>
            <a:pPr>
              <a:defRPr sz="1200"/>
            </a:pPr>
            <a:r>
              <a:t> indicator_threshold=9999, # as previous one</a:t>
            </a:r>
          </a:p>
          <a:p>
            <a:pPr>
              <a:defRPr sz="1200"/>
            </a:pPr>
            <a:r>
              <a:t>    collinear_level=0.98, # as second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ML - Previous"/>
          <p:cNvSpPr txBox="1"/>
          <p:nvPr>
            <p:ph type="title"/>
          </p:nvPr>
        </p:nvSpPr>
        <p:spPr>
          <a:xfrm>
            <a:off x="527819" y="1628906"/>
            <a:ext cx="16113663" cy="1433165"/>
          </a:xfrm>
          <a:prstGeom prst="rect">
            <a:avLst/>
          </a:prstGeom>
        </p:spPr>
        <p:txBody>
          <a:bodyPr/>
          <a:lstStyle>
            <a:lvl1pPr>
              <a:defRPr spc="-200"/>
            </a:lvl1pPr>
          </a:lstStyle>
          <a:p>
            <a:pPr/>
            <a:r>
              <a:t>ML - Previous</a:t>
            </a:r>
          </a:p>
        </p:txBody>
      </p:sp>
      <p:pic>
        <p:nvPicPr>
          <p:cNvPr id="173" name="Image" descr="Image"/>
          <p:cNvPicPr>
            <a:picLocks noChangeAspect="1"/>
          </p:cNvPicPr>
          <p:nvPr/>
        </p:nvPicPr>
        <p:blipFill>
          <a:blip r:embed="rId2">
            <a:extLst/>
          </a:blip>
          <a:stretch>
            <a:fillRect/>
          </a:stretch>
        </p:blipFill>
        <p:spPr>
          <a:xfrm>
            <a:off x="13426893" y="3936021"/>
            <a:ext cx="9214669" cy="8475151"/>
          </a:xfrm>
          <a:prstGeom prst="rect">
            <a:avLst/>
          </a:prstGeom>
          <a:ln w="12700">
            <a:miter lim="400000"/>
          </a:ln>
        </p:spPr>
      </p:pic>
      <p:grpSp>
        <p:nvGrpSpPr>
          <p:cNvPr id="180" name="Group"/>
          <p:cNvGrpSpPr/>
          <p:nvPr/>
        </p:nvGrpSpPr>
        <p:grpSpPr>
          <a:xfrm>
            <a:off x="2992803" y="3347554"/>
            <a:ext cx="9463466" cy="9652084"/>
            <a:chOff x="0" y="0"/>
            <a:chExt cx="9463464" cy="9652082"/>
          </a:xfrm>
        </p:grpSpPr>
        <p:grpSp>
          <p:nvGrpSpPr>
            <p:cNvPr id="176" name="Group"/>
            <p:cNvGrpSpPr/>
            <p:nvPr/>
          </p:nvGrpSpPr>
          <p:grpSpPr>
            <a:xfrm>
              <a:off x="194860" y="9530"/>
              <a:ext cx="9268605" cy="9642553"/>
              <a:chOff x="0" y="0"/>
              <a:chExt cx="9268603" cy="9642552"/>
            </a:xfrm>
          </p:grpSpPr>
          <p:pic>
            <p:nvPicPr>
              <p:cNvPr id="174" name="Image" descr="Image"/>
              <p:cNvPicPr>
                <a:picLocks noChangeAspect="1"/>
              </p:cNvPicPr>
              <p:nvPr/>
            </p:nvPicPr>
            <p:blipFill>
              <a:blip r:embed="rId3">
                <a:extLst/>
              </a:blip>
              <a:stretch>
                <a:fillRect/>
              </a:stretch>
            </p:blipFill>
            <p:spPr>
              <a:xfrm>
                <a:off x="0" y="0"/>
                <a:ext cx="6729244" cy="4777098"/>
              </a:xfrm>
              <a:prstGeom prst="rect">
                <a:avLst/>
              </a:prstGeom>
              <a:ln w="12700" cap="flat">
                <a:noFill/>
                <a:miter lim="400000"/>
              </a:ln>
              <a:effectLst/>
            </p:spPr>
          </p:pic>
          <p:pic>
            <p:nvPicPr>
              <p:cNvPr id="175" name="Image" descr="Image"/>
              <p:cNvPicPr>
                <a:picLocks noChangeAspect="1"/>
              </p:cNvPicPr>
              <p:nvPr/>
            </p:nvPicPr>
            <p:blipFill>
              <a:blip r:embed="rId4">
                <a:extLst/>
              </a:blip>
              <a:stretch>
                <a:fillRect/>
              </a:stretch>
            </p:blipFill>
            <p:spPr>
              <a:xfrm>
                <a:off x="54203" y="4865454"/>
                <a:ext cx="9214401" cy="4777099"/>
              </a:xfrm>
              <a:prstGeom prst="rect">
                <a:avLst/>
              </a:prstGeom>
              <a:ln w="12700" cap="flat">
                <a:noFill/>
                <a:miter lim="400000"/>
              </a:ln>
              <a:effectLst/>
            </p:spPr>
          </p:pic>
        </p:grpSp>
        <p:pic>
          <p:nvPicPr>
            <p:cNvPr id="177" name="Image" descr="Image"/>
            <p:cNvPicPr>
              <a:picLocks noChangeAspect="1"/>
            </p:cNvPicPr>
            <p:nvPr/>
          </p:nvPicPr>
          <p:blipFill>
            <a:blip r:embed="rId5">
              <a:extLst/>
            </a:blip>
            <a:stretch>
              <a:fillRect/>
            </a:stretch>
          </p:blipFill>
          <p:spPr>
            <a:xfrm>
              <a:off x="7454764" y="2449855"/>
              <a:ext cx="947879" cy="720023"/>
            </a:xfrm>
            <a:prstGeom prst="rect">
              <a:avLst/>
            </a:prstGeom>
            <a:ln w="12700" cap="flat">
              <a:noFill/>
              <a:miter lim="400000"/>
            </a:ln>
            <a:effectLst/>
          </p:spPr>
        </p:pic>
        <p:pic>
          <p:nvPicPr>
            <p:cNvPr id="178" name="Image" descr="Image"/>
            <p:cNvPicPr>
              <a:picLocks noChangeAspect="1"/>
            </p:cNvPicPr>
            <p:nvPr/>
          </p:nvPicPr>
          <p:blipFill>
            <a:blip r:embed="rId6">
              <a:extLst/>
            </a:blip>
            <a:srcRect l="9010" t="14571" r="5581" b="11208"/>
            <a:stretch>
              <a:fillRect/>
            </a:stretch>
          </p:blipFill>
          <p:spPr>
            <a:xfrm>
              <a:off x="921" y="0"/>
              <a:ext cx="395438" cy="322161"/>
            </a:xfrm>
            <a:prstGeom prst="rect">
              <a:avLst/>
            </a:prstGeom>
            <a:ln w="12700" cap="flat">
              <a:noFill/>
              <a:miter lim="400000"/>
            </a:ln>
            <a:effectLst/>
          </p:spPr>
        </p:pic>
        <p:pic>
          <p:nvPicPr>
            <p:cNvPr id="179" name="Image" descr="Image"/>
            <p:cNvPicPr>
              <a:picLocks noChangeAspect="1"/>
            </p:cNvPicPr>
            <p:nvPr/>
          </p:nvPicPr>
          <p:blipFill>
            <a:blip r:embed="rId7">
              <a:extLst/>
            </a:blip>
            <a:stretch>
              <a:fillRect/>
            </a:stretch>
          </p:blipFill>
          <p:spPr>
            <a:xfrm>
              <a:off x="0" y="4768101"/>
              <a:ext cx="442239" cy="38696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sults - Feature Progression"/>
          <p:cNvSpPr txBox="1"/>
          <p:nvPr>
            <p:ph type="title"/>
          </p:nvPr>
        </p:nvSpPr>
        <p:spPr>
          <a:xfrm>
            <a:off x="447024" y="77638"/>
            <a:ext cx="21971002" cy="1433165"/>
          </a:xfrm>
          <a:prstGeom prst="rect">
            <a:avLst/>
          </a:prstGeom>
        </p:spPr>
        <p:txBody>
          <a:bodyPr/>
          <a:lstStyle>
            <a:lvl1pPr>
              <a:defRPr spc="-200"/>
            </a:lvl1pPr>
          </a:lstStyle>
          <a:p>
            <a:pPr/>
            <a:r>
              <a:t>Results - Feature Progression</a:t>
            </a:r>
          </a:p>
        </p:txBody>
      </p:sp>
      <p:pic>
        <p:nvPicPr>
          <p:cNvPr id="183" name="Image" descr="Image"/>
          <p:cNvPicPr>
            <a:picLocks noChangeAspect="1"/>
          </p:cNvPicPr>
          <p:nvPr/>
        </p:nvPicPr>
        <p:blipFill>
          <a:blip r:embed="rId2">
            <a:extLst/>
          </a:blip>
          <a:srcRect l="0" t="0" r="10520" b="0"/>
          <a:stretch>
            <a:fillRect/>
          </a:stretch>
        </p:blipFill>
        <p:spPr>
          <a:xfrm>
            <a:off x="172084" y="1412382"/>
            <a:ext cx="6058329" cy="11842795"/>
          </a:xfrm>
          <a:prstGeom prst="rect">
            <a:avLst/>
          </a:prstGeom>
          <a:ln w="12700">
            <a:miter lim="400000"/>
          </a:ln>
        </p:spPr>
      </p:pic>
      <p:pic>
        <p:nvPicPr>
          <p:cNvPr id="184" name="Image" descr="Image"/>
          <p:cNvPicPr>
            <a:picLocks noChangeAspect="1"/>
          </p:cNvPicPr>
          <p:nvPr/>
        </p:nvPicPr>
        <p:blipFill>
          <a:blip r:embed="rId3">
            <a:extLst/>
          </a:blip>
          <a:srcRect l="0" t="0" r="11093" b="0"/>
          <a:stretch>
            <a:fillRect/>
          </a:stretch>
        </p:blipFill>
        <p:spPr>
          <a:xfrm>
            <a:off x="6156607" y="1343515"/>
            <a:ext cx="5929519" cy="11842796"/>
          </a:xfrm>
          <a:prstGeom prst="rect">
            <a:avLst/>
          </a:prstGeom>
          <a:ln w="12700">
            <a:miter lim="400000"/>
          </a:ln>
        </p:spPr>
      </p:pic>
      <p:pic>
        <p:nvPicPr>
          <p:cNvPr id="185" name="Image" descr="Image"/>
          <p:cNvPicPr>
            <a:picLocks noChangeAspect="1"/>
          </p:cNvPicPr>
          <p:nvPr/>
        </p:nvPicPr>
        <p:blipFill>
          <a:blip r:embed="rId4">
            <a:extLst/>
          </a:blip>
          <a:srcRect l="0" t="0" r="10619" b="0"/>
          <a:stretch>
            <a:fillRect/>
          </a:stretch>
        </p:blipFill>
        <p:spPr>
          <a:xfrm>
            <a:off x="12040390" y="1343515"/>
            <a:ext cx="5961080" cy="11842796"/>
          </a:xfrm>
          <a:prstGeom prst="rect">
            <a:avLst/>
          </a:prstGeom>
          <a:ln w="12700">
            <a:miter lim="400000"/>
          </a:ln>
        </p:spPr>
      </p:pic>
      <p:pic>
        <p:nvPicPr>
          <p:cNvPr id="186" name="Image" descr="Image"/>
          <p:cNvPicPr>
            <a:picLocks noChangeAspect="1"/>
          </p:cNvPicPr>
          <p:nvPr/>
        </p:nvPicPr>
        <p:blipFill>
          <a:blip r:embed="rId5">
            <a:extLst/>
          </a:blip>
          <a:srcRect l="0" t="0" r="9744" b="0"/>
          <a:stretch>
            <a:fillRect/>
          </a:stretch>
        </p:blipFill>
        <p:spPr>
          <a:xfrm>
            <a:off x="18174699" y="1475286"/>
            <a:ext cx="6045901" cy="1171691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14354348" y="168432"/>
            <a:ext cx="7648997" cy="13379136"/>
          </a:xfrm>
          <a:prstGeom prst="rect">
            <a:avLst/>
          </a:prstGeom>
          <a:ln w="12700">
            <a:miter lim="400000"/>
          </a:ln>
        </p:spPr>
      </p:pic>
      <p:sp>
        <p:nvSpPr>
          <p:cNvPr id="189" name="Feature Progression - Previous"/>
          <p:cNvSpPr txBox="1"/>
          <p:nvPr>
            <p:ph type="title"/>
          </p:nvPr>
        </p:nvSpPr>
        <p:spPr>
          <a:xfrm>
            <a:off x="447024" y="77638"/>
            <a:ext cx="21971002" cy="1433165"/>
          </a:xfrm>
          <a:prstGeom prst="rect">
            <a:avLst/>
          </a:prstGeom>
        </p:spPr>
        <p:txBody>
          <a:bodyPr/>
          <a:lstStyle>
            <a:lvl1pPr>
              <a:defRPr spc="-200" sz="7600"/>
            </a:lvl1pPr>
          </a:lstStyle>
          <a:p>
            <a:pPr/>
            <a:r>
              <a:t>Feature Progression - Previous</a:t>
            </a:r>
          </a:p>
        </p:txBody>
      </p:sp>
      <p:pic>
        <p:nvPicPr>
          <p:cNvPr id="190" name="Image" descr="Image"/>
          <p:cNvPicPr>
            <a:picLocks noChangeAspect="1"/>
          </p:cNvPicPr>
          <p:nvPr/>
        </p:nvPicPr>
        <p:blipFill>
          <a:blip r:embed="rId3">
            <a:extLst/>
          </a:blip>
          <a:stretch>
            <a:fillRect/>
          </a:stretch>
        </p:blipFill>
        <p:spPr>
          <a:xfrm>
            <a:off x="7804718" y="944087"/>
            <a:ext cx="6898749" cy="12066856"/>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108240" y="1570289"/>
            <a:ext cx="6507082" cy="113817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lide Title"/>
          <p:cNvSpPr txBox="1"/>
          <p:nvPr>
            <p:ph type="title"/>
          </p:nvPr>
        </p:nvSpPr>
        <p:spPr>
          <a:prstGeom prst="rect">
            <a:avLst/>
          </a:prstGeom>
        </p:spPr>
        <p:txBody>
          <a:bodyPr/>
          <a:lstStyle/>
          <a:p>
            <a:pPr/>
          </a:p>
        </p:txBody>
      </p:sp>
      <p:sp>
        <p:nvSpPr>
          <p:cNvPr id="194" name="Slide Subtitle"/>
          <p:cNvSpPr txBox="1"/>
          <p:nvPr>
            <p:ph type="body" sz="quarter" idx="1"/>
          </p:nvPr>
        </p:nvSpPr>
        <p:spPr>
          <a:prstGeom prst="rect">
            <a:avLst/>
          </a:prstGeom>
        </p:spPr>
        <p:txBody>
          <a:bodyPr/>
          <a:lstStyle/>
          <a:p>
            <a:pPr/>
          </a:p>
        </p:txBody>
      </p:sp>
      <p:sp>
        <p:nvSpPr>
          <p:cNvPr id="195"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1) Multicollinearity -&gt; Test</a:t>
            </a:r>
          </a:p>
          <a:p>
            <a:pPr/>
            <a:r>
              <a:t>2) Missingness - &gt; Imputation</a:t>
            </a:r>
          </a:p>
          <a:p>
            <a:pPr/>
            <a:r>
              <a:t>3) Imputing Random State have impact!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extLst/>
          </a:blip>
          <a:stretch>
            <a:fillRect/>
          </a:stretch>
        </p:blipFill>
        <p:spPr>
          <a:xfrm>
            <a:off x="376293" y="223466"/>
            <a:ext cx="7306420" cy="12974016"/>
          </a:xfrm>
          <a:prstGeom prst="rect">
            <a:avLst/>
          </a:prstGeom>
          <a:ln w="12700">
            <a:miter lim="400000"/>
          </a:ln>
        </p:spPr>
      </p:pic>
      <p:pic>
        <p:nvPicPr>
          <p:cNvPr id="198" name="Image" descr="Image"/>
          <p:cNvPicPr>
            <a:picLocks noChangeAspect="1"/>
          </p:cNvPicPr>
          <p:nvPr/>
        </p:nvPicPr>
        <p:blipFill>
          <a:blip r:embed="rId3">
            <a:extLst/>
          </a:blip>
          <a:stretch>
            <a:fillRect/>
          </a:stretch>
        </p:blipFill>
        <p:spPr>
          <a:xfrm>
            <a:off x="8468681" y="441686"/>
            <a:ext cx="7446637" cy="13223001"/>
          </a:xfrm>
          <a:prstGeom prst="rect">
            <a:avLst/>
          </a:prstGeom>
          <a:ln w="12700">
            <a:miter lim="400000"/>
          </a:ln>
        </p:spPr>
      </p:pic>
      <p:pic>
        <p:nvPicPr>
          <p:cNvPr id="199" name="Image" descr="Image"/>
          <p:cNvPicPr>
            <a:picLocks noChangeAspect="1"/>
          </p:cNvPicPr>
          <p:nvPr/>
        </p:nvPicPr>
        <p:blipFill>
          <a:blip r:embed="rId4">
            <a:extLst/>
          </a:blip>
          <a:stretch>
            <a:fillRect/>
          </a:stretch>
        </p:blipFill>
        <p:spPr>
          <a:xfrm>
            <a:off x="16701287" y="25400"/>
            <a:ext cx="7841583" cy="13716001"/>
          </a:xfrm>
          <a:prstGeom prst="rect">
            <a:avLst/>
          </a:prstGeom>
          <a:ln w="12700">
            <a:miter lim="400000"/>
          </a:ln>
        </p:spPr>
      </p:pic>
      <p:sp>
        <p:nvSpPr>
          <p:cNvPr id="200" name="Input feature excluding both parental and child food, inhalant, #  as fourth…"/>
          <p:cNvSpPr txBox="1"/>
          <p:nvPr/>
        </p:nvSpPr>
        <p:spPr>
          <a:xfrm>
            <a:off x="1003999" y="13182365"/>
            <a:ext cx="6051009"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“Cumulative_” Removed</a:t>
            </a:r>
          </a:p>
        </p:txBody>
      </p:sp>
      <p:sp>
        <p:nvSpPr>
          <p:cNvPr id="201" name="Input feature excluding both parental and child food, inhalant, #  as fourth…"/>
          <p:cNvSpPr txBox="1"/>
          <p:nvPr/>
        </p:nvSpPr>
        <p:spPr>
          <a:xfrm>
            <a:off x="9166496" y="13182365"/>
            <a:ext cx="6051009"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“Child_Ethnicity_” Removed</a:t>
            </a:r>
          </a:p>
        </p:txBody>
      </p:sp>
      <p:sp>
        <p:nvSpPr>
          <p:cNvPr id="202" name="Input feature excluding both parental and child food, inhalant, #  as fourth…"/>
          <p:cNvSpPr txBox="1"/>
          <p:nvPr/>
        </p:nvSpPr>
        <p:spPr>
          <a:xfrm>
            <a:off x="17328991" y="12998215"/>
            <a:ext cx="6756864"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“Time_Anti, Other_Condition, Implied Duration” Removed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